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4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31" r:id="rId53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068" y="60"/>
      </p:cViewPr>
      <p:guideLst>
        <p:guide orient="horz" pos="2160"/>
        <p:guide pos="288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8254D-F02D-490A-8D69-45AA0CD55D71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24EE6-C80C-4890-A595-9AE10486CD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23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24EE6-C80C-4890-A595-9AE10486CD9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56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0E6F-392A-436F-94BC-5D1E7B5568A8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D313-7EF9-4075-8BC0-3C95DDA9B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35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0E6F-392A-436F-94BC-5D1E7B5568A8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D313-7EF9-4075-8BC0-3C95DDA9B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117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0E6F-392A-436F-94BC-5D1E7B5568A8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D313-7EF9-4075-8BC0-3C95DDA9B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96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0E6F-392A-436F-94BC-5D1E7B5568A8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D313-7EF9-4075-8BC0-3C95DDA9B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6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0E6F-392A-436F-94BC-5D1E7B5568A8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D313-7EF9-4075-8BC0-3C95DDA9B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272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0E6F-392A-436F-94BC-5D1E7B5568A8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D313-7EF9-4075-8BC0-3C95DDA9B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65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0E6F-392A-436F-94BC-5D1E7B5568A8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D313-7EF9-4075-8BC0-3C95DDA9B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6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0E6F-392A-436F-94BC-5D1E7B5568A8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D313-7EF9-4075-8BC0-3C95DDA9B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2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0E6F-392A-436F-94BC-5D1E7B5568A8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D313-7EF9-4075-8BC0-3C95DDA9B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0E6F-392A-436F-94BC-5D1E7B5568A8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D313-7EF9-4075-8BC0-3C95DDA9B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8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0E6F-392A-436F-94BC-5D1E7B5568A8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0D313-7EF9-4075-8BC0-3C95DDA9B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63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00E6F-392A-436F-94BC-5D1E7B5568A8}" type="datetimeFigureOut">
              <a:rPr lang="ru-RU" smtClean="0"/>
              <a:pPr/>
              <a:t>28.07.2019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0D313-7EF9-4075-8BC0-3C95DDA9B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8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gif"/><Relationship Id="rId7" Type="http://schemas.openxmlformats.org/officeDocument/2006/relationships/slide" Target="slide6.xml"/><Relationship Id="rId2" Type="http://schemas.openxmlformats.org/officeDocument/2006/relationships/slide" Target="slide5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image" Target="../media/image8.png"/><Relationship Id="rId4" Type="http://schemas.openxmlformats.org/officeDocument/2006/relationships/slide" Target="slide3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2.xml"/><Relationship Id="rId18" Type="http://schemas.openxmlformats.org/officeDocument/2006/relationships/image" Target="../media/image15.png"/><Relationship Id="rId3" Type="http://schemas.openxmlformats.org/officeDocument/2006/relationships/slide" Target="slide2.xml"/><Relationship Id="rId21" Type="http://schemas.openxmlformats.org/officeDocument/2006/relationships/slide" Target="slide16.xml"/><Relationship Id="rId7" Type="http://schemas.openxmlformats.org/officeDocument/2006/relationships/slide" Target="slide9.xml"/><Relationship Id="rId12" Type="http://schemas.openxmlformats.org/officeDocument/2006/relationships/image" Target="../media/image12.png"/><Relationship Id="rId17" Type="http://schemas.openxmlformats.org/officeDocument/2006/relationships/slide" Target="slide14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slide" Target="slide11.xml"/><Relationship Id="rId5" Type="http://schemas.openxmlformats.org/officeDocument/2006/relationships/slide" Target="slide8.xml"/><Relationship Id="rId15" Type="http://schemas.openxmlformats.org/officeDocument/2006/relationships/slide" Target="slide13.xml"/><Relationship Id="rId10" Type="http://schemas.openxmlformats.org/officeDocument/2006/relationships/image" Target="../media/image11.png"/><Relationship Id="rId19" Type="http://schemas.openxmlformats.org/officeDocument/2006/relationships/slide" Target="slide15.xml"/><Relationship Id="rId4" Type="http://schemas.openxmlformats.org/officeDocument/2006/relationships/image" Target="../media/image6.gif"/><Relationship Id="rId9" Type="http://schemas.openxmlformats.org/officeDocument/2006/relationships/slide" Target="slide10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13.png"/><Relationship Id="rId18" Type="http://schemas.openxmlformats.org/officeDocument/2006/relationships/slide" Target="slide24.xml"/><Relationship Id="rId3" Type="http://schemas.openxmlformats.org/officeDocument/2006/relationships/image" Target="../media/image6.gif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slide" Target="slide21.xml"/><Relationship Id="rId17" Type="http://schemas.openxmlformats.org/officeDocument/2006/relationships/image" Target="../media/image15.png"/><Relationship Id="rId2" Type="http://schemas.openxmlformats.org/officeDocument/2006/relationships/slide" Target="slide2.xml"/><Relationship Id="rId16" Type="http://schemas.openxmlformats.org/officeDocument/2006/relationships/slide" Target="slide23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slide" Target="slide20.xml"/><Relationship Id="rId19" Type="http://schemas.openxmlformats.org/officeDocument/2006/relationships/image" Target="../media/image16.png"/><Relationship Id="rId4" Type="http://schemas.openxmlformats.org/officeDocument/2006/relationships/slide" Target="slide17.xml"/><Relationship Id="rId9" Type="http://schemas.openxmlformats.org/officeDocument/2006/relationships/image" Target="../media/image11.png"/><Relationship Id="rId14" Type="http://schemas.openxmlformats.org/officeDocument/2006/relationships/slide" Target="slide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tm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13.png"/><Relationship Id="rId18" Type="http://schemas.openxmlformats.org/officeDocument/2006/relationships/slide" Target="slide33.xml"/><Relationship Id="rId3" Type="http://schemas.openxmlformats.org/officeDocument/2006/relationships/image" Target="../media/image6.gif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slide" Target="slide30.xml"/><Relationship Id="rId17" Type="http://schemas.openxmlformats.org/officeDocument/2006/relationships/image" Target="../media/image15.png"/><Relationship Id="rId2" Type="http://schemas.openxmlformats.org/officeDocument/2006/relationships/slide" Target="slide2.xml"/><Relationship Id="rId16" Type="http://schemas.openxmlformats.org/officeDocument/2006/relationships/slide" Target="slide32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slide" Target="slide29.xml"/><Relationship Id="rId19" Type="http://schemas.openxmlformats.org/officeDocument/2006/relationships/image" Target="../media/image16.png"/><Relationship Id="rId4" Type="http://schemas.openxmlformats.org/officeDocument/2006/relationships/slide" Target="slide26.xml"/><Relationship Id="rId9" Type="http://schemas.openxmlformats.org/officeDocument/2006/relationships/image" Target="../media/image11.png"/><Relationship Id="rId14" Type="http://schemas.openxmlformats.org/officeDocument/2006/relationships/slide" Target="slide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tmp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13.png"/><Relationship Id="rId18" Type="http://schemas.openxmlformats.org/officeDocument/2006/relationships/slide" Target="slide42.xml"/><Relationship Id="rId3" Type="http://schemas.openxmlformats.org/officeDocument/2006/relationships/image" Target="../media/image6.gif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slide" Target="slide39.xml"/><Relationship Id="rId17" Type="http://schemas.openxmlformats.org/officeDocument/2006/relationships/image" Target="../media/image15.png"/><Relationship Id="rId2" Type="http://schemas.openxmlformats.org/officeDocument/2006/relationships/slide" Target="slide2.xml"/><Relationship Id="rId16" Type="http://schemas.openxmlformats.org/officeDocument/2006/relationships/slide" Target="slide41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slide" Target="slide38.xml"/><Relationship Id="rId19" Type="http://schemas.openxmlformats.org/officeDocument/2006/relationships/image" Target="../media/image16.png"/><Relationship Id="rId4" Type="http://schemas.openxmlformats.org/officeDocument/2006/relationships/slide" Target="slide35.xml"/><Relationship Id="rId9" Type="http://schemas.openxmlformats.org/officeDocument/2006/relationships/image" Target="../media/image11.png"/><Relationship Id="rId14" Type="http://schemas.openxmlformats.org/officeDocument/2006/relationships/slide" Target="slide4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image" Target="../media/image13.png"/><Relationship Id="rId18" Type="http://schemas.openxmlformats.org/officeDocument/2006/relationships/slide" Target="slide51.xml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12" Type="http://schemas.openxmlformats.org/officeDocument/2006/relationships/slide" Target="slide48.xml"/><Relationship Id="rId17" Type="http://schemas.openxmlformats.org/officeDocument/2006/relationships/image" Target="../media/image15.png"/><Relationship Id="rId2" Type="http://schemas.openxmlformats.org/officeDocument/2006/relationships/slide" Target="slide2.xml"/><Relationship Id="rId16" Type="http://schemas.openxmlformats.org/officeDocument/2006/relationships/slide" Target="slide5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slide" Target="slide47.xml"/><Relationship Id="rId19" Type="http://schemas.openxmlformats.org/officeDocument/2006/relationships/image" Target="../media/image16.png"/><Relationship Id="rId4" Type="http://schemas.openxmlformats.org/officeDocument/2006/relationships/slide" Target="slide44.xml"/><Relationship Id="rId9" Type="http://schemas.openxmlformats.org/officeDocument/2006/relationships/image" Target="../media/image11.png"/><Relationship Id="rId14" Type="http://schemas.openxmlformats.org/officeDocument/2006/relationships/slide" Target="slide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0255" y="0"/>
            <a:ext cx="9345489" cy="2996952"/>
          </a:xfrm>
          <a:prstGeom prst="rect">
            <a:avLst/>
          </a:prstGeom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«Томск: из прошлого в будущее»</a:t>
            </a:r>
            <a:endParaRPr lang="ru-RU" dirty="0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37111"/>
            <a:ext cx="9906000" cy="1159641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Интеллектуальная игра </a:t>
            </a:r>
            <a:endParaRPr lang="ru-RU" sz="5400" b="1" dirty="0">
              <a:ln>
                <a:solidFill>
                  <a:srgbClr val="FFC000"/>
                </a:solidFill>
              </a:ln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8925">
            <a:off x="6033120" y="3451983"/>
            <a:ext cx="3320429" cy="244702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511" y="3109974"/>
            <a:ext cx="2589357" cy="29562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171" y="1033887"/>
            <a:ext cx="3000482" cy="1598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793" y="4033161"/>
            <a:ext cx="3170327" cy="228994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2680" y="5157192"/>
            <a:ext cx="783332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dirty="0" smtClean="0"/>
              <a:t>Ответ: футбольный клуб «Томь»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717032"/>
            <a:ext cx="7833320" cy="115603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2400" b="1" u="sng" dirty="0" smtClean="0"/>
              <a:t>Вопрос 3.</a:t>
            </a:r>
            <a:r>
              <a:rPr lang="ru-RU" sz="2400" b="1" dirty="0" smtClean="0"/>
              <a:t> Как называется футбольный клуб Томска?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584" y="335911"/>
            <a:ext cx="5657896" cy="27487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2680" y="4869160"/>
            <a:ext cx="783332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</a:t>
            </a:r>
            <a:r>
              <a:rPr lang="ru-RU" sz="2400" i="1" dirty="0" smtClean="0">
                <a:latin typeface="+mn-lt"/>
              </a:rPr>
              <a:t>Кировский, Ленинский, Октябрьский, Советский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11" y="3429000"/>
            <a:ext cx="7809809" cy="118585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4.</a:t>
            </a:r>
            <a:r>
              <a:rPr lang="ru-RU" sz="2400" b="1" dirty="0" smtClean="0"/>
              <a:t> На сколько основных районов делится Томск? Назовите их в алфавитном порядке.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55" y="171432"/>
            <a:ext cx="5296863" cy="287574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2680" y="5085184"/>
            <a:ext cx="7833320" cy="9989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>
                <a:latin typeface="+mn-lt"/>
              </a:rPr>
              <a:t>Ответ:</a:t>
            </a:r>
            <a:r>
              <a:rPr lang="ru-RU" sz="2400" i="1" dirty="0" smtClean="0">
                <a:latin typeface="+mn-lt"/>
              </a:rPr>
              <a:t> Томск – 1, Томск – 2, Томск - грузовой 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789040"/>
            <a:ext cx="7803288" cy="108012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75" indent="-3175">
              <a:buNone/>
              <a:tabLst>
                <a:tab pos="88900" algn="l"/>
              </a:tabLst>
            </a:pPr>
            <a:r>
              <a:rPr lang="ru-RU" sz="2400" b="1" u="sng" dirty="0" smtClean="0"/>
              <a:t>Вопрос 5.</a:t>
            </a:r>
            <a:r>
              <a:rPr lang="ru-RU" sz="2400" b="1" dirty="0" smtClean="0"/>
              <a:t> Сколько железнодорожных вокзалов </a:t>
            </a:r>
          </a:p>
          <a:p>
            <a:pPr marL="3175" indent="-3175">
              <a:buNone/>
              <a:tabLst>
                <a:tab pos="88900" algn="l"/>
              </a:tabLst>
            </a:pPr>
            <a:r>
              <a:rPr lang="ru-RU" sz="2400" b="1" dirty="0" smtClean="0"/>
              <a:t>в Томске? Назовите их.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27" y="345212"/>
            <a:ext cx="6333863" cy="293153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9010" y="5229200"/>
            <a:ext cx="7816990" cy="7920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r"/>
            <a:r>
              <a:rPr lang="ru-RU" sz="2700" i="1" dirty="0" smtClean="0">
                <a:latin typeface="+mn-lt"/>
              </a:rPr>
              <a:t/>
            </a:r>
            <a:br>
              <a:rPr lang="ru-RU" sz="2700" i="1" dirty="0" smtClean="0">
                <a:latin typeface="+mn-lt"/>
              </a:rPr>
            </a:br>
            <a:r>
              <a:rPr lang="ru-RU" sz="2700" i="1" dirty="0" smtClean="0">
                <a:latin typeface="+mn-lt"/>
              </a:rPr>
              <a:t>Ответ: Октябрьский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58" y="4005064"/>
            <a:ext cx="7833320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6. </a:t>
            </a:r>
            <a:r>
              <a:rPr lang="ru-RU" sz="2400" b="1" dirty="0" smtClean="0"/>
              <a:t> В каком районе города находится Белое озеро?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12" y="428601"/>
            <a:ext cx="6883228" cy="325746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2680" y="5229200"/>
            <a:ext cx="7833320" cy="864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r"/>
            <a:r>
              <a:rPr lang="ru-RU" sz="2700" i="1" dirty="0" smtClean="0">
                <a:latin typeface="+mn-lt"/>
              </a:rPr>
              <a:t/>
            </a:r>
            <a:br>
              <a:rPr lang="ru-RU" sz="2700" i="1" dirty="0" smtClean="0">
                <a:latin typeface="+mn-lt"/>
              </a:rPr>
            </a:br>
            <a:r>
              <a:rPr lang="ru-RU" sz="2700" i="1" dirty="0" smtClean="0">
                <a:latin typeface="+mn-lt"/>
              </a:rPr>
              <a:t>Ответ: Кировский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2408" y="3933056"/>
            <a:ext cx="7927736" cy="9715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763" indent="-4763">
              <a:buNone/>
            </a:pPr>
            <a:r>
              <a:rPr lang="ru-RU" sz="2400" b="1" u="sng" dirty="0" smtClean="0"/>
              <a:t>Вопрос 7.</a:t>
            </a:r>
            <a:r>
              <a:rPr lang="ru-RU" sz="2400" b="1" dirty="0" smtClean="0"/>
              <a:t> В каком районе города находится Лагерный сад?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600" y="428604"/>
            <a:ext cx="4996684" cy="301817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4869160"/>
            <a:ext cx="7688890" cy="14401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>
                <a:latin typeface="+mn-lt"/>
              </a:rPr>
              <a:t>Ответ:</a:t>
            </a:r>
            <a:r>
              <a:rPr lang="ru-RU" sz="2400" i="1" dirty="0" smtClean="0">
                <a:latin typeface="+mn-lt"/>
              </a:rPr>
              <a:t>  День </a:t>
            </a:r>
            <a:r>
              <a:rPr lang="ru-RU" sz="2400" i="1" dirty="0" err="1" smtClean="0">
                <a:latin typeface="+mn-lt"/>
              </a:rPr>
              <a:t>томича</a:t>
            </a:r>
            <a:r>
              <a:rPr lang="ru-RU" sz="2400" i="1" dirty="0" smtClean="0">
                <a:latin typeface="+mn-lt"/>
              </a:rPr>
              <a:t>;</a:t>
            </a:r>
            <a:br>
              <a:rPr lang="ru-RU" sz="2400" i="1" dirty="0" smtClean="0">
                <a:latin typeface="+mn-lt"/>
              </a:rPr>
            </a:br>
            <a:r>
              <a:rPr lang="ru-RU" sz="2400" i="1" dirty="0" smtClean="0">
                <a:latin typeface="+mn-lt"/>
              </a:rPr>
              <a:t>первый день – день Томича, второй – день маленького </a:t>
            </a:r>
            <a:r>
              <a:rPr lang="ru-RU" sz="2400" i="1" dirty="0" err="1" smtClean="0">
                <a:latin typeface="+mn-lt"/>
              </a:rPr>
              <a:t>томича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573016"/>
            <a:ext cx="7833320" cy="11144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8.</a:t>
            </a:r>
            <a:r>
              <a:rPr lang="ru-RU" sz="2400" b="1" dirty="0" smtClean="0"/>
              <a:t> Какой праздник отмечается ежегодно                  в сентябре в Томске, начиная с 2015 года. На какие дни он делится?</a:t>
            </a:r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600" y="250060"/>
            <a:ext cx="5212938" cy="316026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00671" y="4941168"/>
            <a:ext cx="7900655" cy="14401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r"/>
            <a:r>
              <a:rPr lang="ru-RU" sz="2700" i="1" dirty="0" smtClean="0">
                <a:latin typeface="+mn-lt"/>
              </a:rPr>
              <a:t/>
            </a:r>
            <a:br>
              <a:rPr lang="ru-RU" sz="2700" i="1" dirty="0" smtClean="0">
                <a:latin typeface="+mn-lt"/>
              </a:rPr>
            </a:br>
            <a:r>
              <a:rPr lang="ru-RU" sz="2700" i="1" u="sng" dirty="0" smtClean="0"/>
              <a:t>Ответ: </a:t>
            </a:r>
            <a:r>
              <a:rPr lang="ru-RU" sz="2700" i="1" dirty="0" smtClean="0">
                <a:latin typeface="+mn-lt"/>
              </a:rPr>
              <a:t>Памятник Святой Татьяне – покровительнице студентов и памятник С. М. Кирову)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990600"/>
            <a:ext cx="5601072" cy="28575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11113">
              <a:buNone/>
            </a:pPr>
            <a:r>
              <a:rPr lang="ru-RU" sz="2400" b="1" u="sng" dirty="0" smtClean="0"/>
              <a:t>Вопрос 9.</a:t>
            </a:r>
            <a:r>
              <a:rPr lang="ru-RU" sz="2400" b="1" dirty="0" smtClean="0"/>
              <a:t> В Томске существуют традиции, связанные с памятниками  (их одевают или раскрашивают). Назовите эти памятники.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377" y="364488"/>
            <a:ext cx="3198355" cy="41097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5085184"/>
            <a:ext cx="783332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>
                <a:latin typeface="+mn-lt"/>
              </a:rPr>
              <a:t>Ответ:</a:t>
            </a:r>
            <a:r>
              <a:rPr lang="ru-RU" sz="2400" i="1" dirty="0" smtClean="0">
                <a:latin typeface="+mn-lt"/>
              </a:rPr>
              <a:t> в 1604 году на Воскресенской горе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699" y="3645024"/>
            <a:ext cx="7833320" cy="10429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6576" indent="0">
              <a:buNone/>
            </a:pPr>
            <a:r>
              <a:rPr lang="ru-RU" sz="2400" b="1" u="sng" dirty="0" smtClean="0"/>
              <a:t>Вопрос 1.</a:t>
            </a:r>
            <a:r>
              <a:rPr lang="ru-RU" sz="2400" b="1" dirty="0" smtClean="0"/>
              <a:t> В каком году был основан город Томск?</a:t>
            </a:r>
          </a:p>
          <a:p>
            <a:pPr marL="36576" indent="0">
              <a:buNone/>
            </a:pPr>
            <a:r>
              <a:rPr lang="ru-RU" sz="2400" b="1" dirty="0" smtClean="0"/>
              <a:t>На какой горе был построен Томский острог?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52" y="548680"/>
            <a:ext cx="5997666" cy="265142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5013176"/>
            <a:ext cx="783332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район </a:t>
            </a:r>
            <a:r>
              <a:rPr lang="ru-RU" sz="2400" i="1" dirty="0" err="1" smtClean="0">
                <a:latin typeface="+mn-lt"/>
              </a:rPr>
              <a:t>Каштак</a:t>
            </a:r>
            <a:r>
              <a:rPr lang="ru-RU" sz="2400" i="1" dirty="0" smtClean="0">
                <a:latin typeface="+mn-lt"/>
              </a:rPr>
              <a:t>;</a:t>
            </a:r>
            <a:br>
              <a:rPr lang="ru-RU" sz="2400" i="1" dirty="0" smtClean="0">
                <a:latin typeface="+mn-lt"/>
              </a:rPr>
            </a:br>
            <a:r>
              <a:rPr lang="ru-RU" sz="2400" i="1" dirty="0"/>
              <a:t>н</a:t>
            </a:r>
            <a:r>
              <a:rPr lang="ru-RU" sz="2400" i="1" dirty="0" smtClean="0"/>
              <a:t>а горе было расположено кладбище, на котором хоронили пленных шведов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13778" y="3789040"/>
            <a:ext cx="8089900" cy="75723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2.</a:t>
            </a:r>
            <a:r>
              <a:rPr lang="ru-RU" sz="2400" b="1" dirty="0" smtClean="0"/>
              <a:t> Какой современный район Томска в 18 веке назывался «Шведской горкой»? Почему?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007" y="427372"/>
            <a:ext cx="6631986" cy="2250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5240338"/>
            <a:ext cx="7833320" cy="9249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р</a:t>
            </a:r>
            <a:r>
              <a:rPr lang="ru-RU" sz="2400" i="1" dirty="0" smtClean="0">
                <a:latin typeface="+mn-lt"/>
              </a:rPr>
              <a:t>удокоп в </a:t>
            </a:r>
            <a:r>
              <a:rPr lang="ru-RU" sz="2400" i="1" dirty="0" err="1" smtClean="0">
                <a:latin typeface="+mn-lt"/>
              </a:rPr>
              <a:t>рудокопне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25019" y="4077072"/>
            <a:ext cx="7858339" cy="8286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75" indent="-3175">
              <a:buNone/>
            </a:pPr>
            <a:r>
              <a:rPr lang="ru-RU" sz="2400" b="1" u="sng" dirty="0" smtClean="0"/>
              <a:t>Вопрос 3.</a:t>
            </a:r>
            <a:r>
              <a:rPr lang="ru-RU" sz="2400" b="1" dirty="0" smtClean="0"/>
              <a:t> Кто или что было изображено на первом томском гербе?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1" b="99803" l="487" r="990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337" y="331964"/>
            <a:ext cx="2714479" cy="3097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92" y="120871"/>
            <a:ext cx="2885424" cy="351922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4842 -0.0083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1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4588" y="212324"/>
            <a:ext cx="7416824" cy="73467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92D050"/>
                </a:solidFill>
                <a:latin typeface="Comic Sans MS" pitchFamily="66" charset="0"/>
                <a:cs typeface="Times New Roman" pitchFamily="18" charset="0"/>
              </a:rPr>
              <a:t>Категории вопросов</a:t>
            </a:r>
            <a:endParaRPr lang="ru-RU" sz="5400" b="1" dirty="0">
              <a:ln>
                <a:solidFill>
                  <a:srgbClr val="FFFF00"/>
                </a:solidFill>
              </a:ln>
              <a:solidFill>
                <a:srgbClr val="92D050"/>
              </a:solidFill>
              <a:latin typeface="Comic Sans MS" pitchFamily="66" charset="0"/>
            </a:endParaRPr>
          </a:p>
        </p:txBody>
      </p:sp>
      <p:pic>
        <p:nvPicPr>
          <p:cNvPr id="14" name="Рисунок 1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296" y="6429396"/>
            <a:ext cx="386956" cy="285752"/>
          </a:xfrm>
          <a:prstGeom prst="rect">
            <a:avLst/>
          </a:prstGeom>
        </p:spPr>
      </p:pic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867366" y="2222867"/>
            <a:ext cx="3121422" cy="954107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Томск настоящий</a:t>
            </a:r>
          </a:p>
          <a:p>
            <a:pPr algn="ctr"/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526857" y="1268760"/>
            <a:ext cx="3121422" cy="95410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Прошлое Томска</a:t>
            </a:r>
          </a:p>
          <a:p>
            <a:pPr algn="ctr"/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hlinkClick r:id="rId6" action="ppaction://hlinksldjump"/>
          </p:cNvPr>
          <p:cNvSpPr txBox="1"/>
          <p:nvPr/>
        </p:nvSpPr>
        <p:spPr>
          <a:xfrm>
            <a:off x="3152800" y="3176974"/>
            <a:ext cx="3121422" cy="954107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Улицы и здания Томска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hlinkClick r:id="rId7" action="ppaction://hlinksldjump"/>
          </p:cNvPr>
          <p:cNvSpPr txBox="1"/>
          <p:nvPr/>
        </p:nvSpPr>
        <p:spPr>
          <a:xfrm>
            <a:off x="6242874" y="5076816"/>
            <a:ext cx="3121422" cy="95410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Томские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имена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hlinkClick r:id="rId8" action="ppaction://hlinksldjump"/>
          </p:cNvPr>
          <p:cNvSpPr txBox="1"/>
          <p:nvPr/>
        </p:nvSpPr>
        <p:spPr>
          <a:xfrm>
            <a:off x="4713511" y="4131081"/>
            <a:ext cx="3121422" cy="954107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Томские памятники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5168" y="1091687"/>
            <a:ext cx="3146460" cy="226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70" y="4215190"/>
            <a:ext cx="3434386" cy="221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672" y="4653136"/>
            <a:ext cx="7905328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 </a:t>
            </a:r>
            <a:r>
              <a:rPr lang="ru-RU" sz="2400" i="1" dirty="0" smtClean="0"/>
              <a:t>царь </a:t>
            </a:r>
            <a:r>
              <a:rPr lang="ru-RU" sz="2400" i="1" dirty="0" smtClean="0">
                <a:latin typeface="+mn-lt"/>
              </a:rPr>
              <a:t>Борис Годунов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08" y="1268760"/>
            <a:ext cx="4934691" cy="24482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4.</a:t>
            </a:r>
            <a:r>
              <a:rPr lang="ru-RU" sz="2400" b="1" dirty="0" smtClean="0"/>
              <a:t> Кому из русских царей били челом сибирские татары         с просьбой поставить крепость     на берегу Томи?</a:t>
            </a:r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064" y="548680"/>
            <a:ext cx="3132297" cy="357418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16100" y="4437112"/>
            <a:ext cx="8089900" cy="15128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>
                <a:latin typeface="+mn-lt"/>
              </a:rPr>
              <a:t>Ответ:</a:t>
            </a:r>
            <a:r>
              <a:rPr lang="ru-RU" sz="2400" i="1" dirty="0" smtClean="0">
                <a:latin typeface="+mn-lt"/>
              </a:rPr>
              <a:t> в Томске была учреждена ямщицкая служба, томские татары занимались разведением коней;</a:t>
            </a:r>
            <a:br>
              <a:rPr lang="ru-RU" sz="2400" i="1" dirty="0" smtClean="0">
                <a:latin typeface="+mn-lt"/>
              </a:rPr>
            </a:br>
            <a:r>
              <a:rPr lang="ru-RU" sz="2400" i="1" dirty="0" smtClean="0"/>
              <a:t>зеленый цвет обозначает бескрайние леса, белый – снега</a:t>
            </a:r>
            <a:r>
              <a:rPr lang="ru-RU" sz="2400" i="1" dirty="0" smtClean="0">
                <a:latin typeface="+mn-lt"/>
              </a:rPr>
              <a:t>)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68401"/>
            <a:ext cx="4953000" cy="19005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5.</a:t>
            </a:r>
            <a:r>
              <a:rPr lang="ru-RU" sz="2400" b="1" dirty="0" smtClean="0"/>
              <a:t> Почему на гербе Томска изображен конь? Что обозначат белый и зеленый цвет на гербе?</a:t>
            </a:r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112" y="695755"/>
            <a:ext cx="2826830" cy="345131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84647" y="5013176"/>
            <a:ext cx="8121353" cy="13684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</a:t>
            </a:r>
            <a:r>
              <a:rPr lang="ru-RU" sz="2400" i="1" dirty="0" smtClean="0">
                <a:latin typeface="+mn-lt"/>
              </a:rPr>
              <a:t>Первый Сибирский Императорский Университет, </a:t>
            </a:r>
            <a:br>
              <a:rPr lang="ru-RU" sz="2400" i="1" dirty="0" smtClean="0">
                <a:latin typeface="+mn-lt"/>
              </a:rPr>
            </a:br>
            <a:r>
              <a:rPr lang="ru-RU" sz="2400" i="1" dirty="0" smtClean="0">
                <a:latin typeface="+mn-lt"/>
              </a:rPr>
              <a:t>сейчас – Томский Государственный Университет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716338"/>
            <a:ext cx="7795992" cy="100880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75" indent="-3175">
              <a:buNone/>
            </a:pPr>
            <a:r>
              <a:rPr lang="ru-RU" sz="2400" b="1" u="sng" dirty="0" smtClean="0"/>
              <a:t>Вопрос 6.</a:t>
            </a:r>
            <a:r>
              <a:rPr lang="ru-RU" sz="2400" b="1" dirty="0" smtClean="0"/>
              <a:t> Первое учебное заведение за Уралом появилось в Томске. Назовите его.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68" y="288830"/>
            <a:ext cx="5784607" cy="296887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64509" y="5157192"/>
            <a:ext cx="7841491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Томский </a:t>
            </a:r>
            <a:r>
              <a:rPr lang="ru-RU" sz="2400" i="1" dirty="0"/>
              <a:t>Технологический Институт Императора Николая II)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8577" y="4005064"/>
            <a:ext cx="8089900" cy="97155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2400" b="1" u="sng" dirty="0" smtClean="0"/>
              <a:t>Вопрос 7. </a:t>
            </a:r>
            <a:r>
              <a:rPr lang="ru-RU" sz="2400" b="1" dirty="0" smtClean="0"/>
              <a:t>Какой институт был открыт в Томске в 1900 году?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60" y="440303"/>
            <a:ext cx="6401475" cy="336968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4797152"/>
            <a:ext cx="7833320" cy="100865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dirty="0" smtClean="0"/>
              <a:t>Ответ: изготовил и з</a:t>
            </a:r>
            <a:r>
              <a:rPr lang="ru-RU" sz="2400" i="1" dirty="0" smtClean="0">
                <a:latin typeface="+mn-lt"/>
              </a:rPr>
              <a:t>апустил воздушный шар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744" y="866863"/>
            <a:ext cx="5148263" cy="321020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11113">
              <a:buNone/>
            </a:pPr>
            <a:r>
              <a:rPr lang="ru-RU" sz="2400" b="1" u="sng" dirty="0" smtClean="0"/>
              <a:t>Вопрос 8. </a:t>
            </a:r>
            <a:r>
              <a:rPr lang="ru-RU" sz="2400" b="1" dirty="0" smtClean="0"/>
              <a:t>Русский писатель            А.Н. Радищев в 1797 году, направляясь в ссылку, остановился  в доме томского коменданта Томаса де </a:t>
            </a:r>
            <a:r>
              <a:rPr lang="ru-RU" sz="2400" b="1" dirty="0" err="1" smtClean="0"/>
              <a:t>Вильнева</a:t>
            </a:r>
            <a:r>
              <a:rPr lang="ru-RU" sz="2400" b="1" dirty="0" smtClean="0"/>
              <a:t>. Прожив в Томске всего две недели, Радищев успел удивить жителей нашего города. </a:t>
            </a:r>
            <a:r>
              <a:rPr lang="ru-RU" sz="2400" b="1" dirty="0"/>
              <a:t> </a:t>
            </a:r>
            <a:r>
              <a:rPr lang="ru-RU" sz="2400" b="1" dirty="0" smtClean="0"/>
              <a:t>                 Что он сделал?</a:t>
            </a: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3080" y="714356"/>
            <a:ext cx="3229119" cy="339303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52600" y="4437112"/>
            <a:ext cx="8558755" cy="2232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</a:t>
            </a:r>
            <a:r>
              <a:rPr lang="ru-RU" sz="2400" i="1" dirty="0" smtClean="0">
                <a:latin typeface="+mn-lt"/>
              </a:rPr>
              <a:t>Троицкий кафедральный собор располагался на территории  </a:t>
            </a:r>
            <a:r>
              <a:rPr lang="ru-RU" sz="2400" i="1" dirty="0" err="1" smtClean="0">
                <a:latin typeface="+mn-lt"/>
              </a:rPr>
              <a:t>Но</a:t>
            </a:r>
            <a:r>
              <a:rPr lang="ru-RU" sz="2400" i="1" dirty="0" err="1" smtClean="0"/>
              <a:t>вособорной</a:t>
            </a:r>
            <a:r>
              <a:rPr lang="ru-RU" sz="2400" i="1" dirty="0" smtClean="0"/>
              <a:t> площади.</a:t>
            </a:r>
            <a:br>
              <a:rPr lang="ru-RU" sz="2400" i="1" dirty="0" smtClean="0"/>
            </a:br>
            <a:r>
              <a:rPr lang="ru-RU" sz="2400" i="1" dirty="0" smtClean="0"/>
              <a:t>Незадолго до окончания строительства обвалилась крыша, многие строители погибли. Руины храма находились на площади 30 лет.</a:t>
            </a:r>
            <a:r>
              <a:rPr lang="ru-RU" sz="2400" i="1" dirty="0" smtClean="0">
                <a:latin typeface="+mn-lt"/>
              </a:rPr>
              <a:t>)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" y="2924175"/>
            <a:ext cx="7833320" cy="12573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75" indent="-3175">
              <a:buNone/>
            </a:pPr>
            <a:r>
              <a:rPr lang="ru-RU" sz="2400" b="1" u="sng" dirty="0" smtClean="0"/>
              <a:t>Вопрос 9.</a:t>
            </a:r>
            <a:r>
              <a:rPr lang="ru-RU" sz="2400" b="1" dirty="0" smtClean="0"/>
              <a:t> Один из соборов Томска строили 55 лет. Назовите его. Где он располагался? Почему так долго длилось строительство?</a:t>
            </a: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688" y="142852"/>
            <a:ext cx="3937652" cy="254917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4688" y="5013176"/>
            <a:ext cx="7761312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</a:t>
            </a:r>
            <a:r>
              <a:rPr lang="ru-RU" sz="2400" i="1" dirty="0" smtClean="0"/>
              <a:t>: речка </a:t>
            </a:r>
            <a:r>
              <a:rPr lang="ru-RU" sz="2400" i="1" dirty="0" smtClean="0">
                <a:latin typeface="+mn-lt"/>
              </a:rPr>
              <a:t>Медичка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717032"/>
            <a:ext cx="7833320" cy="9361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763" indent="-4763">
              <a:buNone/>
            </a:pPr>
            <a:r>
              <a:rPr lang="ru-RU" sz="2400" b="1" u="sng" dirty="0" smtClean="0"/>
              <a:t>Вопрос 1.</a:t>
            </a:r>
            <a:r>
              <a:rPr lang="ru-RU" sz="2400" b="1" dirty="0" smtClean="0"/>
              <a:t> Как называется речка, мост через которую расположен в Университетской роще?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608" y="436815"/>
            <a:ext cx="5000800" cy="298042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5157788"/>
            <a:ext cx="783332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/>
            <a:r>
              <a:rPr lang="ru-RU" sz="2400" i="1" u="sng" dirty="0" smtClean="0"/>
              <a:t>Ответ: </a:t>
            </a:r>
            <a:r>
              <a:rPr lang="ru-RU" sz="2400" i="1" dirty="0" smtClean="0">
                <a:latin typeface="+mn-lt"/>
              </a:rPr>
              <a:t>Сосновый бор.</a:t>
            </a:r>
            <a:br>
              <a:rPr lang="ru-RU" sz="2400" i="1" dirty="0" smtClean="0">
                <a:latin typeface="+mn-lt"/>
              </a:rPr>
            </a:br>
            <a:r>
              <a:rPr lang="ru-RU" sz="2400" i="1" dirty="0" smtClean="0"/>
              <a:t>В этом районе располагаются Лыжная база и Психиатрическая больница</a:t>
            </a:r>
            <a:r>
              <a:rPr lang="ru-RU" sz="2400" i="1" dirty="0" smtClean="0">
                <a:latin typeface="+mn-lt"/>
              </a:rPr>
              <a:t>)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861048"/>
            <a:ext cx="7833320" cy="11144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2. </a:t>
            </a:r>
            <a:r>
              <a:rPr lang="ru-RU" sz="2400" b="1" dirty="0" smtClean="0"/>
              <a:t>Назовите район, который получил свое название по расположению в лесной зоне? Чем знаменит этот район?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552" y="429023"/>
            <a:ext cx="6078592" cy="304842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16100" y="5300663"/>
            <a:ext cx="80899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длина п</a:t>
            </a:r>
            <a:r>
              <a:rPr lang="ru-RU" sz="2400" i="1" dirty="0" smtClean="0">
                <a:latin typeface="+mn-lt"/>
              </a:rPr>
              <a:t>роспекта Ленина примерно 8200 м;</a:t>
            </a:r>
            <a:br>
              <a:rPr lang="ru-RU" sz="2400" i="1" dirty="0" smtClean="0">
                <a:latin typeface="+mn-lt"/>
              </a:rPr>
            </a:br>
            <a:r>
              <a:rPr lang="ru-RU" sz="2400" i="1" dirty="0" smtClean="0">
                <a:latin typeface="+mn-lt"/>
              </a:rPr>
              <a:t>его границы - улицы Нахимова и </a:t>
            </a:r>
            <a:r>
              <a:rPr lang="ru-RU" sz="2400" i="1" dirty="0" err="1" smtClean="0">
                <a:latin typeface="+mn-lt"/>
              </a:rPr>
              <a:t>Профсозная</a:t>
            </a:r>
            <a:r>
              <a:rPr lang="ru-RU" sz="2400" i="1" dirty="0" smtClean="0">
                <a:latin typeface="+mn-lt"/>
              </a:rPr>
              <a:t>)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70" y="4005064"/>
            <a:ext cx="8089900" cy="97155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3.</a:t>
            </a:r>
            <a:r>
              <a:rPr lang="ru-RU" sz="2400" b="1" dirty="0" smtClean="0"/>
              <a:t> Какую протяженность имеет главный проспект города? От какой и до какой улицы он располагается?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04" y="548680"/>
            <a:ext cx="7032503" cy="308045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5229200"/>
            <a:ext cx="7833320" cy="100821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r"/>
            <a:r>
              <a:rPr lang="ru-RU" sz="2700" i="1" dirty="0" smtClean="0"/>
              <a:t>Ответ: на </a:t>
            </a:r>
            <a:r>
              <a:rPr lang="ru-RU" sz="2700" i="1" dirty="0" smtClean="0">
                <a:latin typeface="+mn-lt"/>
              </a:rPr>
              <a:t>площади </a:t>
            </a:r>
            <a:r>
              <a:rPr lang="ru-RU" sz="2700" i="1" dirty="0" err="1" smtClean="0">
                <a:latin typeface="+mn-lt"/>
              </a:rPr>
              <a:t>Новособорной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933825"/>
            <a:ext cx="7833320" cy="97155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75" indent="-3175">
              <a:buNone/>
            </a:pPr>
            <a:r>
              <a:rPr lang="ru-RU" sz="2400" b="1" u="sng" dirty="0" smtClean="0"/>
              <a:t>Вопрос 4.</a:t>
            </a:r>
            <a:r>
              <a:rPr lang="ru-RU" sz="2400" b="1" dirty="0" smtClean="0"/>
              <a:t> На какой площади находится главный фонтан города?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706" y="260648"/>
            <a:ext cx="4968265" cy="348542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43037" y="0"/>
            <a:ext cx="7019925" cy="1054100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Томск настоящий</a:t>
            </a:r>
            <a:endParaRPr lang="ru-RU" sz="5400" b="1" dirty="0">
              <a:ln>
                <a:solidFill>
                  <a:srgbClr val="FFC000"/>
                </a:solidFill>
              </a:ln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fgdj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19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02570" y="1301196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213065" y="1268760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609184" y="1301196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02571" y="2730274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6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213065" y="2708920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609184" y="2730274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8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691064" y="4162788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9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213064" y="4162788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0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609182" y="4162788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03563" y="5157192"/>
            <a:ext cx="7779172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>
                <a:latin typeface="+mn-lt"/>
              </a:rPr>
              <a:t>Ответ:</a:t>
            </a:r>
            <a:r>
              <a:rPr lang="ru-RU" sz="2400" i="1" dirty="0" smtClean="0">
                <a:latin typeface="+mn-lt"/>
              </a:rPr>
              <a:t> </a:t>
            </a:r>
            <a:r>
              <a:rPr lang="ru-RU" sz="2400" i="1" dirty="0" err="1" smtClean="0">
                <a:latin typeface="+mn-lt"/>
              </a:rPr>
              <a:t>Тимирязевская</a:t>
            </a:r>
            <a:r>
              <a:rPr lang="ru-RU" sz="2400" i="1" dirty="0" smtClean="0">
                <a:latin typeface="+mn-lt"/>
              </a:rPr>
              <a:t>, Садовая, Университетская, </a:t>
            </a:r>
            <a:r>
              <a:rPr lang="ru-RU" sz="2400" i="1" dirty="0" err="1" smtClean="0">
                <a:latin typeface="+mn-lt"/>
              </a:rPr>
              <a:t>Почтамптская</a:t>
            </a:r>
            <a:r>
              <a:rPr lang="ru-RU" sz="2400" i="1" dirty="0" smtClean="0">
                <a:latin typeface="+mn-lt"/>
              </a:rPr>
              <a:t>, Миллионная, Богоявленская, Ленинская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860800"/>
            <a:ext cx="7802437" cy="108036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5 .</a:t>
            </a:r>
            <a:r>
              <a:rPr lang="ru-RU" sz="2400" b="1" u="sng" dirty="0"/>
              <a:t> </a:t>
            </a:r>
            <a:r>
              <a:rPr lang="ru-RU" sz="2400" b="1" dirty="0" smtClean="0"/>
              <a:t>Перечислите названия, которые принадлежали проспекту Ленина в разное время (минимум 3).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568" y="142852"/>
            <a:ext cx="5698874" cy="353859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5301208"/>
            <a:ext cx="783332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 </a:t>
            </a:r>
            <a:r>
              <a:rPr lang="ru-RU" sz="2400" i="1" dirty="0" smtClean="0">
                <a:latin typeface="+mn-lt"/>
              </a:rPr>
              <a:t>Дом с шатром или Особняк купца Голованова;</a:t>
            </a:r>
            <a:br>
              <a:rPr lang="ru-RU" sz="2400" i="1" dirty="0" smtClean="0">
                <a:latin typeface="+mn-lt"/>
              </a:rPr>
            </a:br>
            <a:r>
              <a:rPr lang="ru-RU" sz="2400" i="1" dirty="0" smtClean="0">
                <a:latin typeface="+mn-lt"/>
              </a:rPr>
              <a:t>сейчас в нем находится Российско-немецкий центр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976688"/>
            <a:ext cx="7833320" cy="10364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75" indent="-3175">
              <a:buNone/>
            </a:pPr>
            <a:r>
              <a:rPr lang="ru-RU" sz="2400" b="1" u="sng" dirty="0" smtClean="0"/>
              <a:t>Вопрос 6.</a:t>
            </a:r>
            <a:r>
              <a:rPr lang="ru-RU" sz="2400" b="1" dirty="0" smtClean="0"/>
              <a:t> Как называется этот дом? Что в нем сейчас располагается?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12" y="247002"/>
            <a:ext cx="6483882" cy="351239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5085184"/>
            <a:ext cx="7820478" cy="9989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>
                <a:latin typeface="+mn-lt"/>
              </a:rPr>
              <a:t>Ответ:</a:t>
            </a:r>
            <a:r>
              <a:rPr lang="ru-RU" sz="2400" i="1" dirty="0" smtClean="0">
                <a:latin typeface="+mn-lt"/>
              </a:rPr>
              <a:t>  особняк Хомича - 1)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861048"/>
            <a:ext cx="7833320" cy="8286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75" indent="-3175">
              <a:buNone/>
            </a:pPr>
            <a:r>
              <a:rPr lang="ru-RU" sz="2400" b="1" u="sng" dirty="0" smtClean="0"/>
              <a:t>Вопрос 7.</a:t>
            </a:r>
            <a:r>
              <a:rPr lang="ru-RU" sz="2400" b="1" dirty="0" smtClean="0"/>
              <a:t> Какой особняк, хоть и косвенно, но связан              с именем А.М. Волкова?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98" y="724141"/>
            <a:ext cx="4602511" cy="250854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034" y="746506"/>
            <a:ext cx="4243469" cy="257382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1098" y="100175"/>
            <a:ext cx="5662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3600" b="1" dirty="0"/>
              <a:t> </a:t>
            </a:r>
            <a:r>
              <a:rPr lang="ru-RU" sz="3600" b="1" dirty="0" smtClean="0"/>
              <a:t>                                          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16100" y="4869160"/>
            <a:ext cx="80899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р</a:t>
            </a:r>
            <a:r>
              <a:rPr lang="ru-RU" sz="2400" i="1" dirty="0" smtClean="0">
                <a:latin typeface="+mn-lt"/>
              </a:rPr>
              <a:t>асполагается в районе Заозерье - з</a:t>
            </a:r>
            <a:r>
              <a:rPr lang="ru-RU" sz="2400" i="1" dirty="0" smtClean="0"/>
              <a:t>а озером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873250"/>
            <a:ext cx="4160912" cy="213201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8.</a:t>
            </a:r>
            <a:r>
              <a:rPr lang="ru-RU" sz="2400" b="1" dirty="0" smtClean="0"/>
              <a:t> Почему школа № 16 называется Заозерной?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604" y="908720"/>
            <a:ext cx="5092634" cy="354412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4549" y="5085184"/>
            <a:ext cx="8089900" cy="9080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r"/>
            <a:r>
              <a:rPr lang="ru-RU" sz="2700" i="1" u="sng" dirty="0" smtClean="0"/>
              <a:t>Ответ:</a:t>
            </a:r>
            <a:r>
              <a:rPr lang="ru-RU" sz="2700" i="1" dirty="0" smtClean="0"/>
              <a:t> п</a:t>
            </a:r>
            <a:r>
              <a:rPr lang="ru-RU" sz="2700" i="1" dirty="0" smtClean="0">
                <a:latin typeface="+mn-lt"/>
              </a:rPr>
              <a:t>равда. Находится в районе </a:t>
            </a:r>
            <a:r>
              <a:rPr lang="ru-RU" sz="2700" i="1" dirty="0" err="1" smtClean="0">
                <a:latin typeface="+mn-lt"/>
              </a:rPr>
              <a:t>Каштак</a:t>
            </a:r>
            <a:r>
              <a:rPr lang="ru-RU" sz="2700" i="1" dirty="0" smtClean="0">
                <a:latin typeface="+mn-lt"/>
              </a:rPr>
              <a:t> - 1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808011"/>
            <a:ext cx="5241032" cy="147697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9.</a:t>
            </a:r>
            <a:r>
              <a:rPr lang="ru-RU" sz="2400" b="1" dirty="0" smtClean="0"/>
              <a:t> В Томске есть площадь имени маршала СССР, маршала победы, Жукова Г.К., так ли это?</a:t>
            </a:r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080" y="908719"/>
            <a:ext cx="3240360" cy="400679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00672" y="4869160"/>
            <a:ext cx="7905328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н</a:t>
            </a:r>
            <a:r>
              <a:rPr lang="ru-RU" sz="2400" i="1" dirty="0" smtClean="0">
                <a:latin typeface="+mn-lt"/>
              </a:rPr>
              <a:t>а собственные деньги Мария Октябрьская построила танк «Боевая подруга», на котором воевала         на фронтах Великой Отечественной войны)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1" y="1677988"/>
            <a:ext cx="5180945" cy="16069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1.</a:t>
            </a:r>
            <a:r>
              <a:rPr lang="ru-RU" sz="2400" b="1" dirty="0" smtClean="0"/>
              <a:t> Именем Марии Октябрьской </a:t>
            </a:r>
            <a:r>
              <a:rPr lang="ru-RU" sz="2400" b="1" dirty="0"/>
              <a:t>в </a:t>
            </a:r>
            <a:r>
              <a:rPr lang="ru-RU" sz="2400" b="1" dirty="0" smtClean="0"/>
              <a:t>Томске названа гимназия № 24. Чем знаменита эта </a:t>
            </a:r>
            <a:r>
              <a:rPr lang="ru-RU" sz="2400" b="1" dirty="0" err="1" smtClean="0"/>
              <a:t>томичка</a:t>
            </a:r>
            <a:r>
              <a:rPr lang="ru-RU" sz="2400" b="1" dirty="0" smtClean="0"/>
              <a:t>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080" y="1234480"/>
            <a:ext cx="3875759" cy="319136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89387" y="5085184"/>
            <a:ext cx="8089900" cy="14401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/>
            <a:r>
              <a:rPr lang="ru-RU" sz="2400" i="1" dirty="0" smtClean="0"/>
              <a:t>Ответ: </a:t>
            </a:r>
            <a:r>
              <a:rPr lang="ru-RU" sz="2400" i="1" dirty="0" err="1" smtClean="0">
                <a:latin typeface="+mn-lt"/>
              </a:rPr>
              <a:t>Алекснадру</a:t>
            </a:r>
            <a:r>
              <a:rPr lang="ru-RU" sz="2400" i="1" dirty="0" smtClean="0">
                <a:latin typeface="+mn-lt"/>
              </a:rPr>
              <a:t>  </a:t>
            </a:r>
            <a:r>
              <a:rPr lang="ru-RU" sz="2400" i="1" dirty="0" err="1" smtClean="0">
                <a:latin typeface="+mn-lt"/>
              </a:rPr>
              <a:t>Мелентьевичу</a:t>
            </a:r>
            <a:r>
              <a:rPr lang="ru-RU" sz="2400" i="1" dirty="0" smtClean="0">
                <a:latin typeface="+mn-lt"/>
              </a:rPr>
              <a:t> Волкову;</a:t>
            </a:r>
            <a:br>
              <a:rPr lang="ru-RU" sz="2400" i="1" dirty="0" smtClean="0">
                <a:latin typeface="+mn-lt"/>
              </a:rPr>
            </a:br>
            <a:r>
              <a:rPr lang="ru-RU" sz="2400" i="1" dirty="0" smtClean="0">
                <a:latin typeface="+mn-lt"/>
              </a:rPr>
              <a:t>крыши домов и водосточные трубы в Томске по указу </a:t>
            </a:r>
            <a:r>
              <a:rPr lang="ru-RU" sz="2400" i="1" dirty="0" err="1" smtClean="0">
                <a:latin typeface="+mn-lt"/>
              </a:rPr>
              <a:t>Томкого</a:t>
            </a:r>
            <a:r>
              <a:rPr lang="ru-RU" sz="2400" i="1" dirty="0" smtClean="0">
                <a:latin typeface="+mn-lt"/>
              </a:rPr>
              <a:t> Губернатора были покрашены в зеленый цвет, </a:t>
            </a:r>
            <a:r>
              <a:rPr lang="ru-RU" sz="2400" i="1" dirty="0" smtClean="0"/>
              <a:t>благодаря чему </a:t>
            </a:r>
            <a:r>
              <a:rPr lang="ru-RU" sz="2400" i="1" dirty="0" smtClean="0">
                <a:latin typeface="+mn-lt"/>
              </a:rPr>
              <a:t>в солнечный день город казался изумрудным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860801"/>
            <a:ext cx="7833320" cy="10083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75" indent="-3175">
              <a:buNone/>
            </a:pPr>
            <a:r>
              <a:rPr lang="ru-RU" sz="2400" b="1" u="sng" dirty="0" smtClean="0"/>
              <a:t>Вопрос 2.</a:t>
            </a:r>
            <a:r>
              <a:rPr lang="ru-RU" sz="2400" b="1" dirty="0" smtClean="0"/>
              <a:t> Какому русскому писателю Томск показался изумрудным? Почему?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17" r="5270"/>
          <a:stretch/>
        </p:blipFill>
        <p:spPr>
          <a:xfrm>
            <a:off x="632520" y="870155"/>
            <a:ext cx="6579441" cy="270110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4797152"/>
            <a:ext cx="783332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dirty="0" smtClean="0"/>
              <a:t>Ответ: </a:t>
            </a:r>
            <a:r>
              <a:rPr lang="ru-RU" sz="2400" i="1" dirty="0" smtClean="0">
                <a:latin typeface="+mn-lt"/>
              </a:rPr>
              <a:t>Антону Павловичу  Чехову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810512"/>
            <a:ext cx="5313040" cy="17625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3.</a:t>
            </a:r>
            <a:r>
              <a:rPr lang="ru-RU" sz="2400" b="1" dirty="0" smtClean="0"/>
              <a:t> Какому выдающемуся русскому писателю поставлен шутливый памятник на берегу реки Томи?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104" y="810220"/>
            <a:ext cx="2997528" cy="380655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23169" y="5157192"/>
            <a:ext cx="8089900" cy="8540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</a:t>
            </a:r>
            <a:r>
              <a:rPr lang="ru-RU" sz="2400" i="1" dirty="0" smtClean="0">
                <a:latin typeface="+mn-lt"/>
              </a:rPr>
              <a:t>Александра Сергеевича Пушкина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860801"/>
            <a:ext cx="7833320" cy="10083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75" indent="-3175">
              <a:buNone/>
            </a:pPr>
            <a:r>
              <a:rPr lang="ru-RU" sz="2400" b="1" u="sng" dirty="0" smtClean="0"/>
              <a:t>Вопрос 4. </a:t>
            </a:r>
            <a:r>
              <a:rPr lang="ru-RU" sz="2400" b="1" dirty="0" smtClean="0"/>
              <a:t>Чье имя носит главная библиотека города?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20" y="708695"/>
            <a:ext cx="6548805" cy="291658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5013176"/>
            <a:ext cx="7833320" cy="9989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</a:t>
            </a:r>
            <a:r>
              <a:rPr lang="ru-RU" sz="2400" i="1" dirty="0" smtClean="0">
                <a:latin typeface="+mn-lt"/>
              </a:rPr>
              <a:t>Николай Николаевич Рукавишников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789363"/>
            <a:ext cx="7833320" cy="93578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b="1" u="sng" dirty="0" smtClean="0"/>
              <a:t>Вопрос 5.</a:t>
            </a:r>
            <a:r>
              <a:rPr lang="ru-RU" sz="2400" b="1" dirty="0" smtClean="0"/>
              <a:t> Назовите знаменитого томского космонавта.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778" y="332655"/>
            <a:ext cx="4787985" cy="309634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43037" y="0"/>
            <a:ext cx="7019925" cy="1235075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Прошлое Томска</a:t>
            </a:r>
            <a:endParaRPr lang="ru-RU" sz="5400" b="1" dirty="0">
              <a:ln>
                <a:solidFill>
                  <a:srgbClr val="FFC000"/>
                </a:solidFill>
              </a:ln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307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02571" y="1500174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172214" y="1500174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537176" y="1500174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02571" y="3000373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172213" y="3000373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537176" y="3000372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02571" y="4500571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172214" y="4531759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537176" y="4473606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17110" y="3861048"/>
            <a:ext cx="80899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А.С. </a:t>
            </a:r>
            <a:r>
              <a:rPr lang="ru-RU" sz="2400" i="1" dirty="0" smtClean="0">
                <a:latin typeface="+mn-lt"/>
              </a:rPr>
              <a:t>Пушкин, А.П. Чехов, В.И. Ленин,                        Н.Н. Рукавишников, С.М. Киров, В.А. Обручев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386012"/>
            <a:ext cx="7833320" cy="10429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600" b="1" u="sng" dirty="0" smtClean="0"/>
              <a:t>Вопрос 6.</a:t>
            </a:r>
            <a:r>
              <a:rPr lang="ru-RU" sz="2600" b="1" dirty="0" smtClean="0"/>
              <a:t> Назовите 5 памятников Томска, посвященных знаменитым людям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79" y="5229200"/>
            <a:ext cx="7824743" cy="8549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Максима Горького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861048"/>
            <a:ext cx="7833320" cy="108081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75" indent="-3175">
              <a:buNone/>
            </a:pPr>
            <a:r>
              <a:rPr lang="ru-RU" sz="2400" b="1" u="sng" dirty="0" smtClean="0"/>
              <a:t>Вопрос 7.</a:t>
            </a:r>
            <a:r>
              <a:rPr lang="ru-RU" sz="2400" b="1" dirty="0" smtClean="0"/>
              <a:t> Имя какого русского писателя в советское время носил кинотеатр «Киномир»?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632" y="170575"/>
            <a:ext cx="4752750" cy="3304518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0204" y="4797152"/>
            <a:ext cx="80899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/>
            <a:r>
              <a:rPr lang="ru-RU" sz="2400" i="1" u="sng" dirty="0" smtClean="0"/>
              <a:t>Ответ: </a:t>
            </a:r>
            <a:r>
              <a:rPr lang="ru-RU" sz="2400" i="1" dirty="0" smtClean="0"/>
              <a:t>Н.Н. Путинцев - п</a:t>
            </a:r>
            <a:r>
              <a:rPr lang="ru-RU" sz="2400" i="1" dirty="0" smtClean="0">
                <a:latin typeface="+mn-lt"/>
              </a:rPr>
              <a:t>атрульный постовой;</a:t>
            </a:r>
            <a:br>
              <a:rPr lang="ru-RU" sz="2400" i="1" dirty="0" smtClean="0">
                <a:latin typeface="+mn-lt"/>
              </a:rPr>
            </a:br>
            <a:r>
              <a:rPr lang="ru-RU" sz="2400" i="1" dirty="0" smtClean="0">
                <a:latin typeface="+mn-lt"/>
              </a:rPr>
              <a:t>его пост располагался напротив кинотеатра им. А.М. Горького; на этом месте простоял более 40 лет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036763"/>
            <a:ext cx="5241032" cy="139223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8.</a:t>
            </a:r>
            <a:r>
              <a:rPr lang="ru-RU" sz="2400" b="1" dirty="0" smtClean="0"/>
              <a:t> Чем известен Николай Николаевич Путинцев?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072" y="714356"/>
            <a:ext cx="3274241" cy="379890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5085184"/>
            <a:ext cx="7833320" cy="9275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dirty="0" smtClean="0"/>
              <a:t>Ответ: п</a:t>
            </a:r>
            <a:r>
              <a:rPr lang="ru-RU" sz="2400" i="1" dirty="0" smtClean="0">
                <a:latin typeface="+mn-lt"/>
              </a:rPr>
              <a:t>олковник Федор Матвеевич Зинченко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10310" y="1577393"/>
            <a:ext cx="4953000" cy="206763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9.</a:t>
            </a:r>
            <a:r>
              <a:rPr lang="ru-RU" sz="2400" b="1" dirty="0" smtClean="0"/>
              <a:t> Первым комендантом Рейхстага в Берлине после Победы в мае 1945 года стал </a:t>
            </a:r>
            <a:r>
              <a:rPr lang="ru-RU" sz="2400" b="1" dirty="0" err="1" smtClean="0"/>
              <a:t>томич</a:t>
            </a:r>
            <a:r>
              <a:rPr lang="ru-RU" sz="2400" b="1" dirty="0" smtClean="0"/>
              <a:t>. Назовите его имя.</a:t>
            </a:r>
          </a:p>
          <a:p>
            <a:pPr>
              <a:buNone/>
            </a:pPr>
            <a:endParaRPr lang="ru-RU" b="1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064" y="1052736"/>
            <a:ext cx="3661933" cy="374441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16100" y="4869160"/>
            <a:ext cx="80899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/>
            <a:r>
              <a:rPr lang="ru-RU" sz="2400" i="1" u="sng" dirty="0" smtClean="0">
                <a:latin typeface="+mn-lt"/>
              </a:rPr>
              <a:t>Ответ:</a:t>
            </a:r>
            <a:r>
              <a:rPr lang="ru-RU" sz="2400" i="1" dirty="0" smtClean="0">
                <a:latin typeface="+mn-lt"/>
              </a:rPr>
              <a:t> гостиница «Томск» в районе Томск – 1;</a:t>
            </a:r>
            <a:br>
              <a:rPr lang="ru-RU" sz="2400" i="1" dirty="0" smtClean="0">
                <a:latin typeface="+mn-lt"/>
              </a:rPr>
            </a:br>
            <a:r>
              <a:rPr lang="ru-RU" sz="2400" i="1" dirty="0" smtClean="0">
                <a:latin typeface="+mn-lt"/>
              </a:rPr>
              <a:t>занесен в книгу рекордов </a:t>
            </a:r>
            <a:r>
              <a:rPr lang="ru-RU" sz="2400" i="1" dirty="0" err="1" smtClean="0">
                <a:latin typeface="+mn-lt"/>
              </a:rPr>
              <a:t>Гинесса</a:t>
            </a:r>
            <a:r>
              <a:rPr lang="ru-RU" sz="2400" i="1" dirty="0" smtClean="0">
                <a:latin typeface="+mn-lt"/>
              </a:rPr>
              <a:t>, как самый маленький памятник в мире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26773" y="1916832"/>
            <a:ext cx="5411821" cy="194421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1.</a:t>
            </a:r>
            <a:r>
              <a:rPr lang="ru-RU" sz="2400" b="1" dirty="0" smtClean="0"/>
              <a:t> Где в Томске находится памятник Лягушке-путешественнице? Чем он знаменит?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001" y="1268760"/>
            <a:ext cx="3334185" cy="305556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40548" y="5085184"/>
            <a:ext cx="80899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>
                <a:latin typeface="+mn-lt"/>
              </a:rPr>
              <a:t>Ответ:</a:t>
            </a:r>
            <a:r>
              <a:rPr lang="ru-RU" sz="2400" i="1" dirty="0" smtClean="0">
                <a:latin typeface="+mn-lt"/>
              </a:rPr>
              <a:t> Алексей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644900"/>
            <a:ext cx="7833320" cy="129626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3175" indent="-3175">
              <a:buNone/>
            </a:pPr>
            <a:r>
              <a:rPr lang="ru-RU" sz="6000" b="1" u="sng" dirty="0" smtClean="0"/>
              <a:t>Вопрос 2. </a:t>
            </a:r>
            <a:r>
              <a:rPr lang="ru-RU" sz="6000" b="1" dirty="0" smtClean="0"/>
              <a:t>Как зовут мальчика в капусте, которого можно увидеть на проспекте Ленина около Роддома № 1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306" y="142853"/>
            <a:ext cx="3995388" cy="3025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79" y="5085184"/>
            <a:ext cx="7799591" cy="9989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д</a:t>
            </a:r>
            <a:r>
              <a:rPr lang="ru-RU" sz="2400" i="1" dirty="0" smtClean="0">
                <a:latin typeface="+mn-lt"/>
              </a:rPr>
              <a:t>омашние тапочки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573016"/>
            <a:ext cx="7833320" cy="11521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11113">
              <a:buNone/>
            </a:pPr>
            <a:r>
              <a:rPr lang="ru-RU" sz="2400" b="1" u="sng" dirty="0" smtClean="0"/>
              <a:t>Вопрос 3.</a:t>
            </a:r>
            <a:r>
              <a:rPr lang="ru-RU" sz="2400" b="1" dirty="0" smtClean="0"/>
              <a:t> Какой памятник встречает гостей на крыльце гостиницы «Томск»?</a:t>
            </a:r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584" y="142852"/>
            <a:ext cx="5177097" cy="322161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5085184"/>
            <a:ext cx="7833320" cy="9989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</a:t>
            </a:r>
            <a:r>
              <a:rPr lang="ru-RU" sz="2400" i="1" dirty="0" smtClean="0">
                <a:latin typeface="+mn-lt"/>
              </a:rPr>
              <a:t>Родина – мать вручает сыну оружие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789040"/>
            <a:ext cx="7833320" cy="10081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2400" b="1" u="sng" dirty="0" smtClean="0"/>
              <a:t>Вопрос 4.</a:t>
            </a:r>
            <a:r>
              <a:rPr lang="ru-RU" sz="2400" b="1" dirty="0" smtClean="0"/>
              <a:t> Какой мемориал находится в Лагерном Саду?</a:t>
            </a:r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616" y="412540"/>
            <a:ext cx="4857193" cy="320721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16100" y="5013176"/>
            <a:ext cx="8089900" cy="9989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ф</a:t>
            </a:r>
            <a:r>
              <a:rPr lang="ru-RU" sz="2400" i="1" dirty="0" smtClean="0">
                <a:latin typeface="+mn-lt"/>
              </a:rPr>
              <a:t>разы из мультфильма «Жил-был пес»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573463"/>
            <a:ext cx="7833320" cy="107315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600" b="1" u="sng" dirty="0" smtClean="0"/>
              <a:t>Вопрос 5.</a:t>
            </a:r>
            <a:r>
              <a:rPr lang="ru-RU" sz="2600" b="1" dirty="0" smtClean="0"/>
              <a:t> Что говорит Волк – памятник, если его погладить по брюху?</a:t>
            </a: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6" y="409929"/>
            <a:ext cx="3560728" cy="28951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16100" y="5085184"/>
            <a:ext cx="8089900" cy="9269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 </a:t>
            </a:r>
            <a:r>
              <a:rPr lang="ru-RU" sz="2400" i="1" dirty="0" smtClean="0"/>
              <a:t>к</a:t>
            </a:r>
            <a:r>
              <a:rPr lang="ru-RU" sz="2400" i="1" dirty="0" smtClean="0">
                <a:latin typeface="+mn-lt"/>
              </a:rPr>
              <a:t>едровке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789040"/>
            <a:ext cx="7833320" cy="97155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175" indent="-3175">
              <a:buNone/>
            </a:pPr>
            <a:r>
              <a:rPr lang="ru-RU" sz="2400" b="1" u="sng" dirty="0" smtClean="0"/>
              <a:t>Вопрос 6.</a:t>
            </a:r>
            <a:r>
              <a:rPr lang="ru-RU" sz="2400" b="1" dirty="0" smtClean="0"/>
              <a:t> В Игуменском парке есть памятник птице. Какой?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672" y="340359"/>
            <a:ext cx="3839583" cy="317332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25450" y="142852"/>
            <a:ext cx="9055100" cy="1196975"/>
          </a:xfrm>
        </p:spPr>
        <p:txBody>
          <a:bodyPr>
            <a:normAutofit/>
          </a:bodyPr>
          <a:lstStyle/>
          <a:p>
            <a:pPr algn="ctr"/>
            <a:r>
              <a:rPr lang="ru-RU" sz="5400" i="1" dirty="0" smtClean="0">
                <a:solidFill>
                  <a:srgbClr val="FFFF00"/>
                </a:solidFill>
                <a:latin typeface="Comic Sans MS" pitchFamily="66" charset="0"/>
              </a:rPr>
              <a:t>Улицы и здания Томска</a:t>
            </a:r>
            <a:endParaRPr lang="ru-RU" sz="5400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02571" y="1500174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172214" y="1500173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537176" y="1500174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02571" y="3000373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172213" y="3000373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537175" y="3000373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02571" y="4500571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9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178963" y="4500571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537176" y="4500570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2680" y="5229200"/>
            <a:ext cx="779967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о</a:t>
            </a:r>
            <a:r>
              <a:rPr lang="ru-RU" sz="2400" i="1" dirty="0" smtClean="0">
                <a:latin typeface="+mn-lt"/>
              </a:rPr>
              <a:t>н отполирован, его трут, чтобы сбылись желания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905000"/>
            <a:ext cx="5385048" cy="1524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11113">
              <a:buNone/>
            </a:pPr>
            <a:r>
              <a:rPr lang="ru-RU" sz="2600" b="1" u="sng" dirty="0" smtClean="0"/>
              <a:t>Вопрос 7.</a:t>
            </a:r>
            <a:r>
              <a:rPr lang="ru-RU" sz="2600" b="1" dirty="0" smtClean="0"/>
              <a:t> Почему у памятника Чехову блестит нос?</a:t>
            </a:r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446" y="980728"/>
            <a:ext cx="2972925" cy="3909484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57084" y="5373216"/>
            <a:ext cx="7848916" cy="8549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>
                <a:latin typeface="+mn-lt"/>
              </a:rPr>
              <a:t>Ответ:</a:t>
            </a:r>
            <a:r>
              <a:rPr lang="ru-RU" sz="2400" i="1" dirty="0" smtClean="0">
                <a:latin typeface="+mn-lt"/>
              </a:rPr>
              <a:t> Аллея Победы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717032"/>
            <a:ext cx="7833320" cy="129614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-3175">
              <a:buNone/>
            </a:pPr>
            <a:r>
              <a:rPr lang="ru-RU" sz="2400" b="1" u="sng" dirty="0" smtClean="0"/>
              <a:t>Вопрос 8.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Новособорной</a:t>
            </a:r>
            <a:r>
              <a:rPr lang="ru-RU" sz="2400" b="1" dirty="0" smtClean="0"/>
              <a:t> есть аллея, на которой находятся три стелы и памятник труженикам тыла. Как называется эта аллея?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515" y="428603"/>
            <a:ext cx="4664845" cy="300039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76" y="428604"/>
            <a:ext cx="1841017" cy="300935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3" y="0"/>
            <a:ext cx="9906000" cy="3168203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ln>
                  <a:solidFill>
                    <a:srgbClr val="FFFF00"/>
                  </a:solidFill>
                </a:ln>
                <a:solidFill>
                  <a:srgbClr val="92D050"/>
                </a:solidFill>
                <a:latin typeface="Comic Sans MS" pitchFamily="66" charset="0"/>
              </a:rPr>
              <a:t>СПАСИБО </a:t>
            </a:r>
            <a:br>
              <a:rPr lang="ru-RU" sz="9600" b="1" dirty="0" smtClean="0">
                <a:ln>
                  <a:solidFill>
                    <a:srgbClr val="FFFF00"/>
                  </a:solidFill>
                </a:ln>
                <a:solidFill>
                  <a:srgbClr val="92D050"/>
                </a:solidFill>
                <a:latin typeface="Comic Sans MS" pitchFamily="66" charset="0"/>
              </a:rPr>
            </a:br>
            <a:r>
              <a:rPr lang="ru-RU" sz="9600" b="1" dirty="0" smtClean="0">
                <a:ln>
                  <a:solidFill>
                    <a:srgbClr val="FFFF00"/>
                  </a:solidFill>
                </a:ln>
                <a:solidFill>
                  <a:srgbClr val="92D050"/>
                </a:solidFill>
                <a:latin typeface="Comic Sans MS" pitchFamily="66" charset="0"/>
              </a:rPr>
              <a:t>ЗА ВНИМАНИЕ</a:t>
            </a:r>
            <a:endParaRPr lang="ru-RU" sz="9600" b="1" dirty="0">
              <a:ln>
                <a:solidFill>
                  <a:srgbClr val="FFFF00"/>
                </a:solidFill>
              </a:ln>
              <a:solidFill>
                <a:srgbClr val="92D05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763" y="3212976"/>
            <a:ext cx="540847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43037" y="204768"/>
            <a:ext cx="7019925" cy="1019175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Томские имена</a:t>
            </a:r>
            <a:endParaRPr lang="ru-RU" sz="5400" b="1" dirty="0">
              <a:ln>
                <a:solidFill>
                  <a:srgbClr val="FFC000"/>
                </a:solidFill>
              </a:ln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02571" y="1500174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172214" y="1500174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609184" y="1500174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02571" y="3000373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172214" y="3000373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609183" y="3000372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02571" y="4500571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9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172214" y="4500571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0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609182" y="4500571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43037" y="132537"/>
            <a:ext cx="7019925" cy="11636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i="1" dirty="0" smtClean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Томские памятники</a:t>
            </a:r>
            <a:r>
              <a:rPr lang="ru-RU" sz="4000" i="1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ru-RU" sz="4000" i="1" dirty="0" smtClean="0">
                <a:solidFill>
                  <a:srgbClr val="FFFF00"/>
                </a:solidFill>
                <a:latin typeface="+mn-lt"/>
              </a:rPr>
            </a:br>
            <a:endParaRPr lang="ru-RU" sz="4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73088" y="1500173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172214" y="1500173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7030A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493949" y="1500173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7030A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73088" y="3000372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7030A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172214" y="3000372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rgbClr val="7030A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493949" y="3000372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rgbClr val="7030A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029327" y="4500569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9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rgbClr val="7030A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385048" y="4503870"/>
            <a:ext cx="1561571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37212" y="5229225"/>
            <a:ext cx="7868788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>
                <a:latin typeface="+mn-lt"/>
              </a:rPr>
              <a:t>Ответ:</a:t>
            </a:r>
            <a:r>
              <a:rPr lang="ru-RU" sz="2400" i="1" dirty="0" smtClean="0">
                <a:latin typeface="+mn-lt"/>
              </a:rPr>
              <a:t> Сквер </a:t>
            </a:r>
            <a:r>
              <a:rPr lang="ru-RU" sz="2400" i="1" dirty="0" err="1" smtClean="0">
                <a:latin typeface="+mn-lt"/>
              </a:rPr>
              <a:t>Почтамптский</a:t>
            </a:r>
            <a:r>
              <a:rPr lang="ru-RU" sz="2400" i="1" dirty="0" smtClean="0"/>
              <a:t>, имеет </a:t>
            </a:r>
            <a:r>
              <a:rPr lang="ru-RU" sz="2400" i="1" dirty="0" smtClean="0">
                <a:latin typeface="+mn-lt"/>
              </a:rPr>
              <a:t>форма конверта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429000"/>
            <a:ext cx="7868789" cy="143946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6576" indent="0">
              <a:buNone/>
            </a:pPr>
            <a:r>
              <a:rPr lang="ru-RU" sz="2400" b="1" u="sng" dirty="0" smtClean="0"/>
              <a:t>Вопрос 1.</a:t>
            </a:r>
            <a:r>
              <a:rPr lang="ru-RU" sz="2400" b="1" dirty="0" smtClean="0"/>
              <a:t> Несколько лет назад на проспекте Ленина, напротив </a:t>
            </a:r>
            <a:r>
              <a:rPr lang="ru-RU" sz="2400" b="1" dirty="0" err="1" smtClean="0"/>
              <a:t>Главпочтампта</a:t>
            </a:r>
            <a:r>
              <a:rPr lang="ru-RU" sz="2400" b="1" dirty="0" smtClean="0"/>
              <a:t>, был открыт сквер. Как называется этот сквер и форму чего он имеет?</a:t>
            </a:r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76" y="259904"/>
            <a:ext cx="5831577" cy="288781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2680" y="5013176"/>
            <a:ext cx="7818764" cy="936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400" i="1" u="sng" dirty="0" smtClean="0"/>
              <a:t>Ответ:</a:t>
            </a:r>
            <a:r>
              <a:rPr lang="ru-RU" sz="2400" i="1" dirty="0" smtClean="0"/>
              <a:t> Владимир Ильич Ленин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97" y="3717032"/>
            <a:ext cx="7822823" cy="108012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175" indent="11113">
              <a:buNone/>
            </a:pPr>
            <a:r>
              <a:rPr lang="ru-RU" sz="2400" b="1" u="sng" dirty="0" smtClean="0"/>
              <a:t>Вопрос 2.</a:t>
            </a:r>
            <a:r>
              <a:rPr lang="ru-RU" sz="2400" b="1" dirty="0" smtClean="0"/>
              <a:t> Какому политическому деятелю расположен памятник около </a:t>
            </a:r>
            <a:r>
              <a:rPr lang="ru-RU" sz="2400" b="1" dirty="0" err="1" smtClean="0"/>
              <a:t>Иверской</a:t>
            </a:r>
            <a:r>
              <a:rPr lang="ru-RU" sz="2400" b="1" dirty="0" smtClean="0"/>
              <a:t> часовни Божьей Матери?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gdj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732" y="142852"/>
            <a:ext cx="706838" cy="571504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656" y="239025"/>
            <a:ext cx="4282082" cy="31721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1082</Words>
  <Application>Microsoft Office PowerPoint</Application>
  <PresentationFormat>Лист A4 (210x297 мм)</PresentationFormat>
  <Paragraphs>107</Paragraphs>
  <Slides>52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7" baseType="lpstr">
      <vt:lpstr>Arial</vt:lpstr>
      <vt:lpstr>Calibri</vt:lpstr>
      <vt:lpstr>Comic Sans MS</vt:lpstr>
      <vt:lpstr>Times New Roman</vt:lpstr>
      <vt:lpstr>Тема Office</vt:lpstr>
      <vt:lpstr>Интеллектуальная игра </vt:lpstr>
      <vt:lpstr>Категории вопросов</vt:lpstr>
      <vt:lpstr>Томск настоящий</vt:lpstr>
      <vt:lpstr>Прошлое Томска</vt:lpstr>
      <vt:lpstr>Улицы и здания Томска</vt:lpstr>
      <vt:lpstr>Томские имена</vt:lpstr>
      <vt:lpstr>Томские памятники </vt:lpstr>
      <vt:lpstr>Ответ: Сквер Почтамптский, имеет форма конверта</vt:lpstr>
      <vt:lpstr>Ответ: Владимир Ильич Ленин</vt:lpstr>
      <vt:lpstr>Ответ: футбольный клуб «Томь»</vt:lpstr>
      <vt:lpstr>Ответ: Кировский, Ленинский, Октябрьский, Советский</vt:lpstr>
      <vt:lpstr>Ответ: Томск – 1, Томск – 2, Томск - грузовой </vt:lpstr>
      <vt:lpstr> Ответ: Октябрьский </vt:lpstr>
      <vt:lpstr> Ответ: Кировский </vt:lpstr>
      <vt:lpstr>Ответ:  День томича; первый день – день Томича, второй – день маленького томича</vt:lpstr>
      <vt:lpstr> Ответ: Памятник Святой Татьяне – покровительнице студентов и памятник С. М. Кирову) </vt:lpstr>
      <vt:lpstr>Ответ: в 1604 году на Воскресенской горе</vt:lpstr>
      <vt:lpstr>Ответ: район Каштак; на горе было расположено кладбище, на котором хоронили пленных шведов</vt:lpstr>
      <vt:lpstr>Ответ: рудокоп в рудокопне</vt:lpstr>
      <vt:lpstr>Ответ: царь Борис Годунов</vt:lpstr>
      <vt:lpstr>Ответ: в Томске была учреждена ямщицкая служба, томские татары занимались разведением коней; зеленый цвет обозначает бескрайние леса, белый – снега)</vt:lpstr>
      <vt:lpstr>Ответ: Первый Сибирский Императорский Университет,  сейчас – Томский Государственный Университет</vt:lpstr>
      <vt:lpstr>Ответ: Томский Технологический Институт Императора Николая II)</vt:lpstr>
      <vt:lpstr>Ответ: изготовил и запустил воздушный шар</vt:lpstr>
      <vt:lpstr>Ответ: Троицкий кафедральный собор располагался на территории  Новособорной площади. Незадолго до окончания строительства обвалилась крыша, многие строители погибли. Руины храма находились на площади 30 лет.)</vt:lpstr>
      <vt:lpstr>Ответ: речка Медичка</vt:lpstr>
      <vt:lpstr>Ответ: Сосновый бор. В этом районе располагаются Лыжная база и Психиатрическая больница)</vt:lpstr>
      <vt:lpstr>Ответ: длина проспекта Ленина примерно 8200 м; его границы - улицы Нахимова и Профсозная)</vt:lpstr>
      <vt:lpstr>Ответ: на площади Новособорной </vt:lpstr>
      <vt:lpstr>Ответ: Тимирязевская, Садовая, Университетская, Почтамптская, Миллионная, Богоявленская, Ленинская</vt:lpstr>
      <vt:lpstr>Ответ: Дом с шатром или Особняк купца Голованова; сейчас в нем находится Российско-немецкий центр</vt:lpstr>
      <vt:lpstr>Ответ:  особняк Хомича - 1)</vt:lpstr>
      <vt:lpstr>Ответ: располагается в районе Заозерье - за озером</vt:lpstr>
      <vt:lpstr>Ответ: правда. Находится в районе Каштак - 1</vt:lpstr>
      <vt:lpstr>Ответ: на собственные деньги Мария Октябрьская построила танк «Боевая подруга», на котором воевала         на фронтах Великой Отечественной войны)</vt:lpstr>
      <vt:lpstr>Ответ: Алекснадру  Мелентьевичу Волкову; крыши домов и водосточные трубы в Томске по указу Томкого Губернатора были покрашены в зеленый цвет, благодаря чему в солнечный день город казался изумрудным</vt:lpstr>
      <vt:lpstr>Ответ: Антону Павловичу  Чехову</vt:lpstr>
      <vt:lpstr>Ответ: Александра Сергеевича Пушкина</vt:lpstr>
      <vt:lpstr>Ответ: Николай Николаевич Рукавишников</vt:lpstr>
      <vt:lpstr>Ответ: А.С. Пушкин, А.П. Чехов, В.И. Ленин,                        Н.Н. Рукавишников, С.М. Киров, В.А. Обручев</vt:lpstr>
      <vt:lpstr>Ответ: Максима Горького</vt:lpstr>
      <vt:lpstr>Ответ: Н.Н. Путинцев - патрульный постовой; его пост располагался напротив кинотеатра им. А.М. Горького; на этом месте простоял более 40 лет</vt:lpstr>
      <vt:lpstr>Ответ: полковник Федор Матвеевич Зинченко</vt:lpstr>
      <vt:lpstr>Ответ: гостиница «Томск» в районе Томск – 1; занесен в книгу рекордов Гинесса, как самый маленький памятник в мире</vt:lpstr>
      <vt:lpstr>Ответ: Алексей</vt:lpstr>
      <vt:lpstr>Ответ: домашние тапочки</vt:lpstr>
      <vt:lpstr>Ответ: Родина – мать вручает сыну оружие</vt:lpstr>
      <vt:lpstr>Ответ: фразы из мультфильма «Жил-был пес»</vt:lpstr>
      <vt:lpstr>Ответ: кедровке</vt:lpstr>
      <vt:lpstr>Ответ: он отполирован, его трут, чтобы сбылись желания</vt:lpstr>
      <vt:lpstr>Ответ: Аллея Победы</vt:lpstr>
      <vt:lpstr>СПАСИБО 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Интеллектуальная игра с гиперссылками</dc:title>
  <dc:creator>sdfgh</dc:creator>
  <cp:lastModifiedBy>alex</cp:lastModifiedBy>
  <cp:revision>76</cp:revision>
  <dcterms:created xsi:type="dcterms:W3CDTF">2013-04-01T17:38:07Z</dcterms:created>
  <dcterms:modified xsi:type="dcterms:W3CDTF">2019-07-28T06:22:27Z</dcterms:modified>
</cp:coreProperties>
</file>